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oboto"/>
      <p:regular r:id="rId10"/>
      <p:bold r:id="rId11"/>
      <p:italic r:id="rId12"/>
      <p:boldItalic r:id="rId13"/>
    </p:embeddedFont>
    <p:embeddedFont>
      <p:font typeface="Roboto Medium"/>
      <p:regular r:id="rId14"/>
      <p:bold r:id="rId15"/>
      <p:italic r:id="rId16"/>
      <p:boldItalic r:id="rId17"/>
    </p:embeddedFont>
    <p:embeddedFont>
      <p:font typeface="Roboto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italic.fntdata"/><Relationship Id="rId11" Type="http://schemas.openxmlformats.org/officeDocument/2006/relationships/font" Target="fonts/Roboto-bold.fntdata"/><Relationship Id="rId10" Type="http://schemas.openxmlformats.org/officeDocument/2006/relationships/font" Target="fonts/Roboto-regular.fntdata"/><Relationship Id="rId21" Type="http://schemas.openxmlformats.org/officeDocument/2006/relationships/font" Target="fonts/RobotoLight-boldItalic.fntdata"/><Relationship Id="rId13" Type="http://schemas.openxmlformats.org/officeDocument/2006/relationships/font" Target="fonts/Roboto-boldItalic.fntdata"/><Relationship Id="rId12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Medium-bold.fntdata"/><Relationship Id="rId14" Type="http://schemas.openxmlformats.org/officeDocument/2006/relationships/font" Target="fonts/RobotoMedium-regular.fntdata"/><Relationship Id="rId17" Type="http://schemas.openxmlformats.org/officeDocument/2006/relationships/font" Target="fonts/RobotoMedium-boldItalic.fntdata"/><Relationship Id="rId16" Type="http://schemas.openxmlformats.org/officeDocument/2006/relationships/font" Target="fonts/RobotoMedium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bold.fntdata"/><Relationship Id="rId6" Type="http://schemas.openxmlformats.org/officeDocument/2006/relationships/slide" Target="slides/slide1.xml"/><Relationship Id="rId18" Type="http://schemas.openxmlformats.org/officeDocument/2006/relationships/font" Target="fonts/Robo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" name="Google Shape;3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ea87185a8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1ea87185a8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ad8cc1e5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2ad8cc1e5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b3b95b697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b3b95b697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600"/>
              <a:buFont typeface="Roboto"/>
              <a:buNone/>
              <a:defRPr sz="36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5200"/>
              <a:buFont typeface="Roboto"/>
              <a:buNone/>
              <a:defRPr sz="52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None/>
              <a:defRPr sz="18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e seção (sem background)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3000"/>
              <a:buNone/>
              <a:defRPr b="1" sz="3000">
                <a:solidFill>
                  <a:srgbClr val="12274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(Robo)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IoT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6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- Sem Image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22175" y="1152475"/>
            <a:ext cx="73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➢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>
            <a:lvl1pPr lvl="0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 sz="1400">
                <a:solidFill>
                  <a:srgbClr val="233F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74000" y="445025"/>
            <a:ext cx="79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22742"/>
              </a:buClr>
              <a:buSzPts val="2800"/>
              <a:buFont typeface="Roboto"/>
              <a:buNone/>
              <a:defRPr sz="2800">
                <a:solidFill>
                  <a:srgbClr val="1227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3900" y="1152475"/>
            <a:ext cx="795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800"/>
              <a:buChar char="●"/>
              <a:defRPr sz="1800">
                <a:solidFill>
                  <a:srgbClr val="233F6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●"/>
              <a:defRPr>
                <a:solidFill>
                  <a:srgbClr val="233F6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○"/>
              <a:defRPr>
                <a:solidFill>
                  <a:srgbClr val="233F6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400"/>
              <a:buChar char="■"/>
              <a:defRPr>
                <a:solidFill>
                  <a:srgbClr val="233F6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7533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600">
                <a:solidFill>
                  <a:schemeClr val="dk2"/>
                </a:solidFill>
              </a:defRPr>
            </a:lvl1pPr>
            <a:lvl2pPr lvl="1" algn="r">
              <a:buNone/>
              <a:defRPr sz="1600">
                <a:solidFill>
                  <a:schemeClr val="dk2"/>
                </a:solidFill>
              </a:defRPr>
            </a:lvl2pPr>
            <a:lvl3pPr lvl="2" algn="r">
              <a:buNone/>
              <a:defRPr sz="1600">
                <a:solidFill>
                  <a:schemeClr val="dk2"/>
                </a:solidFill>
              </a:defRPr>
            </a:lvl3pPr>
            <a:lvl4pPr lvl="3" algn="r">
              <a:buNone/>
              <a:defRPr sz="1600">
                <a:solidFill>
                  <a:schemeClr val="dk2"/>
                </a:solidFill>
              </a:defRPr>
            </a:lvl4pPr>
            <a:lvl5pPr lvl="4" algn="r">
              <a:buNone/>
              <a:defRPr sz="1600">
                <a:solidFill>
                  <a:schemeClr val="dk2"/>
                </a:solidFill>
              </a:defRPr>
            </a:lvl5pPr>
            <a:lvl6pPr lvl="5" algn="r">
              <a:buNone/>
              <a:defRPr sz="1600">
                <a:solidFill>
                  <a:schemeClr val="dk2"/>
                </a:solidFill>
              </a:defRPr>
            </a:lvl6pPr>
            <a:lvl7pPr lvl="6" algn="r">
              <a:buNone/>
              <a:defRPr sz="1600">
                <a:solidFill>
                  <a:schemeClr val="dk2"/>
                </a:solidFill>
              </a:defRPr>
            </a:lvl7pPr>
            <a:lvl8pPr lvl="7" algn="r">
              <a:buNone/>
              <a:defRPr sz="1600">
                <a:solidFill>
                  <a:schemeClr val="dk2"/>
                </a:solidFill>
              </a:defRPr>
            </a:lvl8pPr>
            <a:lvl9pPr lvl="8" algn="r">
              <a:buNone/>
              <a:defRPr sz="1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ctrTitle"/>
          </p:nvPr>
        </p:nvSpPr>
        <p:spPr>
          <a:xfrm>
            <a:off x="713875" y="767800"/>
            <a:ext cx="3717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1123850" y="3940175"/>
            <a:ext cx="326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Instrutores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Ph.D. Professor Aluisio Igor Rego Fontes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69725" y="2150850"/>
            <a:ext cx="8374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Desafio Algoritmos</a:t>
            </a:r>
            <a:endParaRPr/>
          </a:p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822175" y="445025"/>
            <a:ext cx="733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Prático</a:t>
            </a:r>
            <a:endParaRPr/>
          </a:p>
        </p:txBody>
      </p:sp>
      <p:sp>
        <p:nvSpPr>
          <p:cNvPr id="49" name="Google Shape;49;p10"/>
          <p:cNvSpPr txBox="1"/>
          <p:nvPr>
            <p:ph idx="2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" name="Google Shape;51;p10"/>
          <p:cNvSpPr txBox="1"/>
          <p:nvPr/>
        </p:nvSpPr>
        <p:spPr>
          <a:xfrm>
            <a:off x="835825" y="1164425"/>
            <a:ext cx="71367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rgbClr val="233F63"/>
                </a:solidFill>
              </a:rPr>
              <a:t>Desafio </a:t>
            </a:r>
            <a:endParaRPr sz="1700" u="sng">
              <a:solidFill>
                <a:srgbClr val="233F63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600"/>
              <a:buChar char="●"/>
            </a:pPr>
            <a:r>
              <a:rPr lang="pt-BR" sz="1600">
                <a:solidFill>
                  <a:srgbClr val="233F63"/>
                </a:solidFill>
              </a:rPr>
              <a:t>Propor um projeto que envolva previsão ou classificação em um contexto real, como previsão do tempo ou diagnóstico médico.</a:t>
            </a:r>
            <a:endParaRPr sz="1600">
              <a:solidFill>
                <a:srgbClr val="233F63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33F6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rgbClr val="233F63"/>
                </a:solidFill>
              </a:rPr>
              <a:t>Implementação</a:t>
            </a:r>
            <a:endParaRPr sz="1700">
              <a:solidFill>
                <a:srgbClr val="233F63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F63"/>
              </a:buClr>
              <a:buSzPts val="1600"/>
              <a:buChar char="●"/>
            </a:pPr>
            <a:r>
              <a:rPr lang="pt-BR" sz="1600">
                <a:solidFill>
                  <a:srgbClr val="233F63"/>
                </a:solidFill>
              </a:rPr>
              <a:t>Escolher um conjunto de dados relevante (como dados meteorológicos ou médicos) e aplicar múltiplas técnicas de aprendizado de máquina para resolver o problema. Além disso, aplicar métricas para ver o desempenho de cada algoritmo. Assim, podemos ver e inferir qual o melhor para determinadas situações, isso se encaixaria bem para os alunos verem que nem todo algoritmo serve para tudo.</a:t>
            </a:r>
            <a:endParaRPr sz="1600">
              <a:solidFill>
                <a:srgbClr val="233F6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33F6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6234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 b="1"/>
          </a:p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7788600" y="4811550"/>
            <a:ext cx="1355400" cy="3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Slide </a:t>
            </a: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idx="4294967295" type="subTitle"/>
          </p:nvPr>
        </p:nvSpPr>
        <p:spPr>
          <a:xfrm>
            <a:off x="69600" y="4771500"/>
            <a:ext cx="40530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Inteligência Artificial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